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4" r:id="rId4"/>
    <p:sldId id="26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80"/>
    <a:srgbClr val="9999FF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86" d="100"/>
          <a:sy n="86" d="100"/>
        </p:scale>
        <p:origin x="153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https://avatanplus.com/files/resources/original/5700bcbf48023153dae14b3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7" descr="D:\Лидия\шаблоны\Ольга Бор\Care Bears\облака.pn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0104" y="1562985"/>
            <a:ext cx="4813818" cy="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preview?hgd=1&amp;id=1No3Ap0fjfB2nHagsZ0V2pGgb7_nZoO2BYi76x5JyVvQ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700668" y="2420888"/>
            <a:ext cx="8947083" cy="3293209"/>
            <a:chOff x="1115616" y="3056726"/>
            <a:chExt cx="8280111" cy="346921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3056726"/>
              <a:ext cx="7165477" cy="106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429002" y="4807544"/>
              <a:ext cx="5966725" cy="1718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Автор : </a:t>
              </a:r>
              <a:r>
                <a:rPr lang="ru-RU" sz="2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Урубаева</a:t>
              </a:r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Надежда Георгиевна</a:t>
              </a:r>
              <a:endPara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Воспитатель МАУДО Детский Сад № 8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«Веселый Апельсин»</a:t>
              </a:r>
              <a:endPara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г. Ялуторовск, Тюменская область</a:t>
              </a:r>
              <a:endPara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2021 год</a:t>
              </a:r>
              <a:endParaRPr lang="ru-RU" sz="20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66439" y="1774557"/>
            <a:ext cx="7452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Развивающая предметно-пространственная среда в </a:t>
            </a:r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группе 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87966" y="95250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Спортивный уголок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29000"/>
            <a:ext cx="3969834" cy="302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2" t="7992" r="753" b="5588"/>
          <a:stretch/>
        </p:blipFill>
        <p:spPr>
          <a:xfrm>
            <a:off x="5105400" y="533400"/>
            <a:ext cx="3284034" cy="2895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76301" y="1587190"/>
            <a:ext cx="388619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atin typeface="Monotype Corsiva" panose="03010101010201010101" pitchFamily="66" charset="0"/>
              </a:rPr>
              <a:t>Содержит: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latin typeface="Monotype Corsiva" panose="03010101010201010101" pitchFamily="66" charset="0"/>
              </a:rPr>
              <a:t>К</a:t>
            </a:r>
            <a:r>
              <a:rPr lang="ru-RU" b="1" dirty="0" smtClean="0">
                <a:latin typeface="Monotype Corsiva" panose="03010101010201010101" pitchFamily="66" charset="0"/>
              </a:rPr>
              <a:t>анат </a:t>
            </a:r>
            <a:r>
              <a:rPr lang="ru-RU" b="1" dirty="0">
                <a:latin typeface="Monotype Corsiva" panose="03010101010201010101" pitchFamily="66" charset="0"/>
              </a:rPr>
              <a:t>– веревка </a:t>
            </a:r>
            <a:r>
              <a:rPr lang="ru-RU" b="1" i="1" dirty="0">
                <a:latin typeface="Monotype Corsiva" panose="03010101010201010101" pitchFamily="66" charset="0"/>
              </a:rPr>
              <a:t>(для хождения </a:t>
            </a:r>
            <a:r>
              <a:rPr lang="ru-RU" b="1" i="1" dirty="0" smtClean="0">
                <a:latin typeface="Monotype Corsiva" panose="03010101010201010101" pitchFamily="66" charset="0"/>
              </a:rPr>
              <a:t>босиком)</a:t>
            </a:r>
            <a:endParaRPr lang="ru-RU" b="1" dirty="0">
              <a:latin typeface="Monotype Corsiva" panose="03010101010201010101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latin typeface="Monotype Corsiva" panose="03010101010201010101" pitchFamily="66" charset="0"/>
              </a:rPr>
              <a:t>Б</a:t>
            </a:r>
            <a:r>
              <a:rPr lang="ru-RU" b="1" dirty="0" smtClean="0">
                <a:latin typeface="Monotype Corsiva" panose="03010101010201010101" pitchFamily="66" charset="0"/>
              </a:rPr>
              <a:t>росовый </a:t>
            </a:r>
            <a:r>
              <a:rPr lang="ru-RU" b="1" dirty="0">
                <a:latin typeface="Monotype Corsiva" panose="03010101010201010101" pitchFamily="66" charset="0"/>
              </a:rPr>
              <a:t>материал (шишки, </a:t>
            </a:r>
            <a:r>
              <a:rPr lang="ru-RU" b="1" i="1" dirty="0">
                <a:latin typeface="Monotype Corsiva" panose="03010101010201010101" pitchFamily="66" charset="0"/>
              </a:rPr>
              <a:t>«яйца»</a:t>
            </a:r>
            <a:r>
              <a:rPr lang="ru-RU" b="1" dirty="0">
                <a:latin typeface="Monotype Corsiva" panose="03010101010201010101" pitchFamily="66" charset="0"/>
              </a:rPr>
              <a:t> от </a:t>
            </a:r>
            <a:r>
              <a:rPr lang="ru-RU" b="1" dirty="0" smtClean="0">
                <a:latin typeface="Monotype Corsiva" panose="03010101010201010101" pitchFamily="66" charset="0"/>
              </a:rPr>
              <a:t>киндер-сюрпризов) 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Monotype Corsiva" panose="03010101010201010101" pitchFamily="66" charset="0"/>
              </a:rPr>
              <a:t>Скакалки</a:t>
            </a:r>
            <a:r>
              <a:rPr lang="ru-RU" b="1" dirty="0">
                <a:latin typeface="Monotype Corsiva" panose="03010101010201010101" pitchFamily="66" charset="0"/>
              </a:rPr>
              <a:t>, обручи, ленточки с колечками, обручи </a:t>
            </a:r>
            <a:r>
              <a:rPr lang="ru-RU" b="1" dirty="0" smtClean="0">
                <a:latin typeface="Monotype Corsiva" panose="03010101010201010101" pitchFamily="66" charset="0"/>
              </a:rPr>
              <a:t>малые.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Monotype Corsiva" panose="03010101010201010101" pitchFamily="66" charset="0"/>
              </a:rPr>
              <a:t>Мячи </a:t>
            </a:r>
            <a:r>
              <a:rPr lang="ru-RU" b="1" dirty="0">
                <a:latin typeface="Monotype Corsiva" panose="03010101010201010101" pitchFamily="66" charset="0"/>
              </a:rPr>
              <a:t>разного размера и </a:t>
            </a:r>
            <a:r>
              <a:rPr lang="ru-RU" b="1" dirty="0" smtClean="0">
                <a:latin typeface="Monotype Corsiva" panose="03010101010201010101" pitchFamily="66" charset="0"/>
              </a:rPr>
              <a:t>из</a:t>
            </a: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>
                <a:latin typeface="Monotype Corsiva" panose="03010101010201010101" pitchFamily="66" charset="0"/>
              </a:rPr>
              <a:t>разных материалов, </a:t>
            </a:r>
            <a:r>
              <a:rPr lang="ru-RU" b="1" dirty="0" smtClean="0">
                <a:latin typeface="Monotype Corsiva" panose="03010101010201010101" pitchFamily="66" charset="0"/>
              </a:rPr>
              <a:t>корзина </a:t>
            </a:r>
            <a:r>
              <a:rPr lang="ru-RU" b="1" dirty="0">
                <a:latin typeface="Monotype Corsiva" panose="03010101010201010101" pitchFamily="66" charset="0"/>
              </a:rPr>
              <a:t>для 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заброса </a:t>
            </a:r>
            <a:r>
              <a:rPr lang="ru-RU" b="1" dirty="0">
                <a:latin typeface="Monotype Corsiva" panose="03010101010201010101" pitchFamily="66" charset="0"/>
              </a:rPr>
              <a:t>мячей, </a:t>
            </a:r>
            <a:endParaRPr lang="ru-RU" b="1" dirty="0" smtClean="0">
              <a:latin typeface="Monotype Corsiva" panose="03010101010201010101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Monotype Corsiva" panose="03010101010201010101" pitchFamily="66" charset="0"/>
              </a:rPr>
              <a:t>Обручи</a:t>
            </a:r>
            <a:endParaRPr lang="ru-RU" b="1" dirty="0">
              <a:latin typeface="Monotype Corsiva" panose="03010101010201010101" pitchFamily="66" charset="0"/>
            </a:endParaRPr>
          </a:p>
          <a:p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566" y="609600"/>
            <a:ext cx="7177668" cy="1143000"/>
          </a:xfrm>
        </p:spPr>
        <p:txBody>
          <a:bodyPr/>
          <a:lstStyle/>
          <a:p>
            <a:r>
              <a:rPr lang="ru-RU" b="1" dirty="0">
                <a:latin typeface="Monotype Corsiva" panose="03010101010201010101" pitchFamily="66" charset="0"/>
              </a:rPr>
              <a:t>Цель и задачи </a:t>
            </a:r>
            <a:r>
              <a:rPr lang="ru-RU" b="1" dirty="0" smtClean="0">
                <a:latin typeface="Monotype Corsiva" panose="03010101010201010101" pitchFamily="66" charset="0"/>
              </a:rPr>
              <a:t>спортивного уголка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Цель: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Обеспечение </a:t>
            </a:r>
            <a:r>
              <a:rPr lang="ru-RU" sz="2400" b="1" dirty="0">
                <a:latin typeface="Monotype Corsiva" panose="03010101010201010101" pitchFamily="66" charset="0"/>
              </a:rPr>
              <a:t>и регулирование уровня двигательной активности детей в режиме </a:t>
            </a:r>
            <a:r>
              <a:rPr lang="ru-RU" sz="2400" b="1" dirty="0" smtClean="0">
                <a:latin typeface="Monotype Corsiva" panose="03010101010201010101" pitchFamily="66" charset="0"/>
              </a:rPr>
              <a:t>дня.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30029" y="1769327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Задачи</a:t>
            </a:r>
            <a:r>
              <a:rPr lang="ru-RU" b="1" u="sng" dirty="0">
                <a:latin typeface="Monotype Corsiva" panose="03010101010201010101" pitchFamily="66" charset="0"/>
              </a:rPr>
              <a:t>:</a:t>
            </a:r>
            <a:endParaRPr lang="ru-RU" b="1" u="sng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П</a:t>
            </a:r>
            <a:r>
              <a:rPr lang="ru-RU" sz="1800" b="1" dirty="0" smtClean="0">
                <a:latin typeface="Monotype Corsiva" panose="03010101010201010101" pitchFamily="66" charset="0"/>
              </a:rPr>
              <a:t>риобретение </a:t>
            </a:r>
            <a:r>
              <a:rPr lang="ru-RU" sz="1800" b="1" dirty="0">
                <a:latin typeface="Monotype Corsiva" panose="03010101010201010101" pitchFamily="66" charset="0"/>
              </a:rPr>
              <a:t>двигательного опыта и физических качеств: координации, гибкости, </a:t>
            </a:r>
            <a:r>
              <a:rPr lang="ru-RU" sz="1800" b="1" dirty="0" smtClean="0">
                <a:latin typeface="Monotype Corsiva" panose="03010101010201010101" pitchFamily="66" charset="0"/>
              </a:rPr>
              <a:t>силы.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П</a:t>
            </a:r>
            <a:r>
              <a:rPr lang="ru-RU" sz="1800" b="1" dirty="0" smtClean="0">
                <a:latin typeface="Monotype Corsiva" panose="03010101010201010101" pitchFamily="66" charset="0"/>
              </a:rPr>
              <a:t>редупреждение </a:t>
            </a:r>
            <a:r>
              <a:rPr lang="ru-RU" sz="1800" b="1" dirty="0">
                <a:latin typeface="Monotype Corsiva" panose="03010101010201010101" pitchFamily="66" charset="0"/>
              </a:rPr>
              <a:t>нарушений и правильное формирование опорно-двигательной системы </a:t>
            </a:r>
            <a:r>
              <a:rPr lang="ru-RU" sz="1800" b="1" dirty="0" smtClean="0">
                <a:latin typeface="Monotype Corsiva" panose="03010101010201010101" pitchFamily="66" charset="0"/>
              </a:rPr>
              <a:t>организма.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В</a:t>
            </a:r>
            <a:r>
              <a:rPr lang="ru-RU" sz="1800" b="1" dirty="0" smtClean="0">
                <a:latin typeface="Monotype Corsiva" panose="03010101010201010101" pitchFamily="66" charset="0"/>
              </a:rPr>
              <a:t>оспитание </a:t>
            </a:r>
            <a:r>
              <a:rPr lang="ru-RU" sz="1800" b="1" dirty="0">
                <a:latin typeface="Monotype Corsiva" panose="03010101010201010101" pitchFamily="66" charset="0"/>
              </a:rPr>
              <a:t>положительных нравственно-волевых черт личности, активности, </a:t>
            </a:r>
            <a:r>
              <a:rPr lang="ru-RU" sz="1800" b="1" dirty="0" smtClean="0">
                <a:latin typeface="Monotype Corsiva" panose="03010101010201010101" pitchFamily="66" charset="0"/>
              </a:rPr>
              <a:t>самостоятельности.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Р</a:t>
            </a:r>
            <a:r>
              <a:rPr lang="ru-RU" sz="1800" b="1" dirty="0" smtClean="0">
                <a:latin typeface="Monotype Corsiva" panose="03010101010201010101" pitchFamily="66" charset="0"/>
              </a:rPr>
              <a:t>азвитие </a:t>
            </a:r>
            <a:r>
              <a:rPr lang="ru-RU" sz="1800" b="1" dirty="0">
                <a:latin typeface="Monotype Corsiva" panose="03010101010201010101" pitchFamily="66" charset="0"/>
              </a:rPr>
              <a:t>равновесия, координации движения, крупной и мелкой моторики обеих </a:t>
            </a:r>
            <a:r>
              <a:rPr lang="ru-RU" sz="1800" b="1" dirty="0" smtClean="0">
                <a:latin typeface="Monotype Corsiva" panose="03010101010201010101" pitchFamily="66" charset="0"/>
              </a:rPr>
              <a:t>рук.</a:t>
            </a:r>
          </a:p>
        </p:txBody>
      </p:sp>
    </p:spTree>
    <p:extLst>
      <p:ext uri="{BB962C8B-B14F-4D97-AF65-F5344CB8AC3E}">
        <p14:creationId xmlns:p14="http://schemas.microsoft.com/office/powerpoint/2010/main" val="28153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Игровой уголок-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сюжетно – ролевые игры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Содержит: </a:t>
            </a:r>
          </a:p>
          <a:p>
            <a:pPr algn="ctr"/>
            <a:r>
              <a:rPr lang="ru-RU" dirty="0">
                <a:latin typeface="Monotype Corsiva" panose="03010101010201010101" pitchFamily="66" charset="0"/>
              </a:rPr>
              <a:t> </a:t>
            </a:r>
            <a:r>
              <a:rPr lang="ru-RU" i="1" dirty="0">
                <a:latin typeface="Monotype Corsiva" panose="03010101010201010101" pitchFamily="66" charset="0"/>
              </a:rPr>
              <a:t>«</a:t>
            </a:r>
            <a:r>
              <a:rPr lang="ru-RU" b="1" i="1" dirty="0" smtClean="0">
                <a:latin typeface="Monotype Corsiva" panose="03010101010201010101" pitchFamily="66" charset="0"/>
              </a:rPr>
              <a:t>Парикмахерская»</a:t>
            </a:r>
            <a:r>
              <a:rPr lang="ru-RU" b="1" dirty="0" smtClean="0">
                <a:latin typeface="Monotype Corsiva" panose="03010101010201010101" pitchFamily="66" charset="0"/>
              </a:rPr>
              <a:t>, «</a:t>
            </a:r>
            <a:r>
              <a:rPr lang="ru-RU" b="1" dirty="0">
                <a:latin typeface="Monotype Corsiva" panose="03010101010201010101" pitchFamily="66" charset="0"/>
              </a:rPr>
              <a:t>Семья</a:t>
            </a:r>
            <a:r>
              <a:rPr lang="ru-RU" b="1" dirty="0" smtClean="0">
                <a:latin typeface="Monotype Corsiva" panose="03010101010201010101" pitchFamily="66" charset="0"/>
              </a:rPr>
              <a:t>», «Кухня»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7843" b="5881"/>
          <a:stretch/>
        </p:blipFill>
        <p:spPr>
          <a:xfrm>
            <a:off x="609600" y="3505201"/>
            <a:ext cx="3886200" cy="3127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64" b="6699"/>
          <a:stretch/>
        </p:blipFill>
        <p:spPr>
          <a:xfrm rot="5400000">
            <a:off x="5739569" y="1276407"/>
            <a:ext cx="1915701" cy="31840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18" y="3961679"/>
            <a:ext cx="3810001" cy="26707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724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312" y="861219"/>
            <a:ext cx="8229600" cy="1477962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Цель и задачи </a:t>
            </a:r>
            <a:r>
              <a:rPr lang="ru-RU" b="1" dirty="0" smtClean="0">
                <a:latin typeface="Monotype Corsiva" panose="03010101010201010101" pitchFamily="66" charset="0"/>
              </a:rPr>
              <a:t>Игрового </a:t>
            </a:r>
            <a:r>
              <a:rPr lang="ru-RU" b="1" dirty="0" smtClean="0">
                <a:latin typeface="Monotype Corsiva" panose="03010101010201010101" pitchFamily="66" charset="0"/>
              </a:rPr>
              <a:t>уголка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Цель:</a:t>
            </a:r>
            <a:endParaRPr lang="ru-RU" b="1" u="sng" dirty="0"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Задачи: 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Р</a:t>
            </a:r>
            <a:r>
              <a:rPr lang="ru-RU" sz="1800" b="1" dirty="0" smtClean="0">
                <a:latin typeface="Monotype Corsiva" panose="03010101010201010101" pitchFamily="66" charset="0"/>
              </a:rPr>
              <a:t>азвитие </a:t>
            </a:r>
            <a:r>
              <a:rPr lang="ru-RU" sz="1800" b="1" dirty="0">
                <a:latin typeface="Monotype Corsiva" panose="03010101010201010101" pitchFamily="66" charset="0"/>
              </a:rPr>
              <a:t>игрового опыта каждого </a:t>
            </a:r>
            <a:r>
              <a:rPr lang="ru-RU" sz="1800" b="1" dirty="0" smtClean="0">
                <a:latin typeface="Monotype Corsiva" panose="03010101010201010101" pitchFamily="66" charset="0"/>
              </a:rPr>
              <a:t>ребенка</a:t>
            </a:r>
            <a:r>
              <a:rPr lang="ru-RU" sz="1800" b="1" dirty="0">
                <a:latin typeface="Monotype Corsiva" panose="03010101010201010101" pitchFamily="66" charset="0"/>
              </a:rPr>
              <a:t>.</a:t>
            </a:r>
            <a:endParaRPr lang="ru-RU" sz="18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В</a:t>
            </a:r>
            <a:r>
              <a:rPr lang="ru-RU" sz="1800" b="1" dirty="0" smtClean="0">
                <a:latin typeface="Monotype Corsiva" panose="03010101010201010101" pitchFamily="66" charset="0"/>
              </a:rPr>
              <a:t>оспитание </a:t>
            </a:r>
            <a:r>
              <a:rPr lang="ru-RU" sz="1800" b="1" dirty="0">
                <a:latin typeface="Monotype Corsiva" panose="03010101010201010101" pitchFamily="66" charset="0"/>
              </a:rPr>
              <a:t>коммуникативных навыков, желания объединиться для совместной игры, соблюдать в игре определенные </a:t>
            </a:r>
            <a:r>
              <a:rPr lang="ru-RU" sz="1800" b="1" dirty="0" smtClean="0">
                <a:latin typeface="Monotype Corsiva" panose="03010101010201010101" pitchFamily="66" charset="0"/>
              </a:rPr>
              <a:t>правила</a:t>
            </a:r>
            <a:r>
              <a:rPr lang="ru-RU" sz="1800" b="1" dirty="0">
                <a:latin typeface="Monotype Corsiva" panose="03010101010201010101" pitchFamily="66" charset="0"/>
              </a:rPr>
              <a:t>.</a:t>
            </a:r>
            <a:endParaRPr lang="ru-RU" sz="18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Р</a:t>
            </a:r>
            <a:r>
              <a:rPr lang="ru-RU" sz="1800" b="1" dirty="0" smtClean="0">
                <a:latin typeface="Monotype Corsiva" panose="03010101010201010101" pitchFamily="66" charset="0"/>
              </a:rPr>
              <a:t>азвитие </a:t>
            </a:r>
            <a:r>
              <a:rPr lang="ru-RU" sz="1800" b="1" dirty="0">
                <a:latin typeface="Monotype Corsiva" panose="03010101010201010101" pitchFamily="66" charset="0"/>
              </a:rPr>
              <a:t>творческого воображения, </a:t>
            </a:r>
            <a:r>
              <a:rPr lang="ru-RU" sz="1800" b="1" dirty="0" smtClean="0">
                <a:latin typeface="Monotype Corsiva" panose="03010101010201010101" pitchFamily="66" charset="0"/>
              </a:rPr>
              <a:t>фантазии</a:t>
            </a:r>
            <a:r>
              <a:rPr lang="ru-RU" sz="1800" b="1" dirty="0">
                <a:latin typeface="Monotype Corsiva" panose="03010101010201010101" pitchFamily="66" charset="0"/>
              </a:rPr>
              <a:t>.</a:t>
            </a:r>
            <a:endParaRPr lang="ru-RU" sz="18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1800" b="1" dirty="0" smtClean="0">
                <a:latin typeface="Monotype Corsiva" panose="03010101010201010101" pitchFamily="66" charset="0"/>
              </a:rPr>
              <a:t> </a:t>
            </a:r>
            <a:r>
              <a:rPr lang="ru-RU" sz="1800" b="1" dirty="0">
                <a:latin typeface="Monotype Corsiva" panose="03010101010201010101" pitchFamily="66" charset="0"/>
              </a:rPr>
              <a:t>З</a:t>
            </a:r>
            <a:r>
              <a:rPr lang="ru-RU" sz="1800" b="1" dirty="0" smtClean="0">
                <a:latin typeface="Monotype Corsiva" panose="03010101010201010101" pitchFamily="66" charset="0"/>
              </a:rPr>
              <a:t>акрепление </a:t>
            </a:r>
            <a:r>
              <a:rPr lang="ru-RU" sz="1800" b="1" dirty="0">
                <a:latin typeface="Monotype Corsiva" panose="03010101010201010101" pitchFamily="66" charset="0"/>
              </a:rPr>
              <a:t>в игре примеров социального, речевого поведения; учить детей устанавливать взаимоотношения со сверстниками и </a:t>
            </a:r>
            <a:r>
              <a:rPr lang="ru-RU" sz="1800" b="1" dirty="0" smtClean="0">
                <a:latin typeface="Monotype Corsiva" panose="03010101010201010101" pitchFamily="66" charset="0"/>
              </a:rPr>
              <a:t>взрослыми.</a:t>
            </a:r>
            <a:endParaRPr lang="ru-RU" sz="1800" b="1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24384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Monotype Corsiva" panose="03010101010201010101" pitchFamily="66" charset="0"/>
              </a:rPr>
              <a:t>Создание </a:t>
            </a:r>
            <a:r>
              <a:rPr lang="ru-RU" sz="2400" b="1" dirty="0">
                <a:latin typeface="Monotype Corsiva" panose="03010101010201010101" pitchFamily="66" charset="0"/>
              </a:rPr>
              <a:t>условий для успешного развития способностей </a:t>
            </a:r>
            <a:r>
              <a:rPr lang="ru-RU" sz="2400" b="1" dirty="0" smtClean="0">
                <a:latin typeface="Monotype Corsiva" panose="03010101010201010101" pitchFamily="66" charset="0"/>
              </a:rPr>
              <a:t>детей.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74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Познавательный уголок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947" b="26477"/>
          <a:stretch/>
        </p:blipFill>
        <p:spPr>
          <a:xfrm>
            <a:off x="457200" y="4287924"/>
            <a:ext cx="3987490" cy="226527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46549" y="1629937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Содержит:</a:t>
            </a: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Дидактические игры</a:t>
            </a:r>
            <a:endParaRPr lang="ru-RU" sz="2400" b="1" dirty="0"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Т</a:t>
            </a:r>
            <a:r>
              <a:rPr lang="ru-RU" sz="2400" b="1" dirty="0" smtClean="0">
                <a:latin typeface="Monotype Corsiva" panose="03010101010201010101" pitchFamily="66" charset="0"/>
              </a:rPr>
              <a:t>ехнические </a:t>
            </a:r>
            <a:r>
              <a:rPr lang="ru-RU" sz="2400" b="1" dirty="0" smtClean="0">
                <a:latin typeface="Monotype Corsiva" panose="03010101010201010101" pitchFamily="66" charset="0"/>
              </a:rPr>
              <a:t>материалы</a:t>
            </a:r>
            <a:endParaRPr lang="ru-RU" sz="2400" b="1" dirty="0"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Логические </a:t>
            </a:r>
            <a:r>
              <a:rPr lang="ru-RU" sz="2400" b="1" dirty="0" smtClean="0">
                <a:latin typeface="Monotype Corsiva" panose="03010101010201010101" pitchFamily="66" charset="0"/>
              </a:rPr>
              <a:t>материалы </a:t>
            </a: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Материалы для счета</a:t>
            </a:r>
            <a:r>
              <a:rPr lang="en-US" sz="2400" b="1" dirty="0">
                <a:latin typeface="Monotype Corsiva" panose="03010101010201010101" pitchFamily="66" charset="0"/>
              </a:rPr>
              <a:t>/</a:t>
            </a:r>
            <a:r>
              <a:rPr lang="ru-RU" sz="2400" b="1" dirty="0" smtClean="0">
                <a:latin typeface="Monotype Corsiva" panose="03010101010201010101" pitchFamily="66" charset="0"/>
              </a:rPr>
              <a:t>письма</a:t>
            </a:r>
          </a:p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П</a:t>
            </a:r>
            <a:r>
              <a:rPr lang="ru-RU" sz="2400" b="1" dirty="0" smtClean="0">
                <a:latin typeface="Monotype Corsiva" panose="03010101010201010101" pitchFamily="66" charset="0"/>
              </a:rPr>
              <a:t>рочие </a:t>
            </a:r>
            <a:r>
              <a:rPr lang="ru-RU" sz="2400" b="1" dirty="0" smtClean="0">
                <a:latin typeface="Monotype Corsiva" panose="03010101010201010101" pitchFamily="66" charset="0"/>
              </a:rPr>
              <a:t>материалы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771" t="2812" r="870" b="9465"/>
          <a:stretch/>
        </p:blipFill>
        <p:spPr>
          <a:xfrm>
            <a:off x="590245" y="1629937"/>
            <a:ext cx="3854445" cy="26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7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498" y="379141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Цель и задачи 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Познавательного </a:t>
            </a:r>
            <a:r>
              <a:rPr lang="ru-RU" b="1" dirty="0" smtClean="0">
                <a:latin typeface="Monotype Corsiva" panose="03010101010201010101" pitchFamily="66" charset="0"/>
              </a:rPr>
              <a:t>уголка 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343400" y="1600197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Задачи: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П</a:t>
            </a:r>
            <a:r>
              <a:rPr lang="ru-RU" sz="1800" b="1" dirty="0" smtClean="0">
                <a:latin typeface="Monotype Corsiva" panose="03010101010201010101" pitchFamily="66" charset="0"/>
              </a:rPr>
              <a:t>оддержать </a:t>
            </a:r>
            <a:r>
              <a:rPr lang="ru-RU" sz="1800" b="1" dirty="0">
                <a:latin typeface="Monotype Corsiva" panose="03010101010201010101" pitchFamily="66" charset="0"/>
              </a:rPr>
              <a:t>и развить в ребенке интерес к исследованиям, </a:t>
            </a:r>
            <a:r>
              <a:rPr lang="ru-RU" sz="1800" b="1" dirty="0" smtClean="0">
                <a:latin typeface="Monotype Corsiva" panose="03010101010201010101" pitchFamily="66" charset="0"/>
              </a:rPr>
              <a:t>открытиям;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Р</a:t>
            </a:r>
            <a:r>
              <a:rPr lang="ru-RU" sz="1800" b="1" dirty="0" smtClean="0">
                <a:latin typeface="Monotype Corsiva" panose="03010101010201010101" pitchFamily="66" charset="0"/>
              </a:rPr>
              <a:t>асширение </a:t>
            </a:r>
            <a:r>
              <a:rPr lang="ru-RU" sz="1800" b="1" dirty="0">
                <a:latin typeface="Monotype Corsiva" panose="03010101010201010101" pitchFamily="66" charset="0"/>
              </a:rPr>
              <a:t>опыта ориентировки в </a:t>
            </a:r>
            <a:r>
              <a:rPr lang="ru-RU" sz="1800" b="1" dirty="0" smtClean="0">
                <a:latin typeface="Monotype Corsiva" panose="03010101010201010101" pitchFamily="66" charset="0"/>
              </a:rPr>
              <a:t>окружающем;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Р</a:t>
            </a:r>
            <a:r>
              <a:rPr lang="ru-RU" sz="1800" b="1" dirty="0" smtClean="0">
                <a:latin typeface="Monotype Corsiva" panose="03010101010201010101" pitchFamily="66" charset="0"/>
              </a:rPr>
              <a:t>азвитие </a:t>
            </a:r>
            <a:r>
              <a:rPr lang="ru-RU" sz="1800" b="1" dirty="0">
                <a:latin typeface="Monotype Corsiva" panose="03010101010201010101" pitchFamily="66" charset="0"/>
              </a:rPr>
              <a:t>воображения и творческой </a:t>
            </a:r>
            <a:r>
              <a:rPr lang="ru-RU" sz="1800" b="1" dirty="0" smtClean="0">
                <a:latin typeface="Monotype Corsiva" panose="03010101010201010101" pitchFamily="66" charset="0"/>
              </a:rPr>
              <a:t>активности;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Ф</a:t>
            </a:r>
            <a:r>
              <a:rPr lang="ru-RU" sz="1800" b="1" dirty="0" smtClean="0">
                <a:latin typeface="Monotype Corsiva" panose="03010101010201010101" pitchFamily="66" charset="0"/>
              </a:rPr>
              <a:t>ормирование </a:t>
            </a:r>
            <a:r>
              <a:rPr lang="ru-RU" sz="1800" b="1" dirty="0">
                <a:latin typeface="Monotype Corsiva" panose="03010101010201010101" pitchFamily="66" charset="0"/>
              </a:rPr>
              <a:t>первичных представлений об объектах окружающего мира: </a:t>
            </a:r>
            <a:endParaRPr lang="ru-RU" sz="18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О</a:t>
            </a:r>
            <a:r>
              <a:rPr lang="ru-RU" sz="1800" b="1" dirty="0" smtClean="0">
                <a:latin typeface="Monotype Corsiva" panose="03010101010201010101" pitchFamily="66" charset="0"/>
              </a:rPr>
              <a:t> </a:t>
            </a:r>
            <a:r>
              <a:rPr lang="ru-RU" sz="1800" b="1" dirty="0" smtClean="0">
                <a:latin typeface="Monotype Corsiva" panose="03010101010201010101" pitchFamily="66" charset="0"/>
              </a:rPr>
              <a:t>свойствах </a:t>
            </a:r>
            <a:r>
              <a:rPr lang="ru-RU" sz="1800" b="1" dirty="0">
                <a:latin typeface="Monotype Corsiva" panose="03010101010201010101" pitchFamily="66" charset="0"/>
              </a:rPr>
              <a:t>и отношениях объектов окружающего мира (форме, цвете, </a:t>
            </a:r>
            <a:r>
              <a:rPr lang="ru-RU" sz="1800" b="1" dirty="0" smtClean="0">
                <a:latin typeface="Monotype Corsiva" panose="03010101010201010101" pitchFamily="66" charset="0"/>
              </a:rPr>
              <a:t>размере, материале</a:t>
            </a:r>
            <a:r>
              <a:rPr lang="ru-RU" sz="1800" b="1" dirty="0">
                <a:latin typeface="Monotype Corsiva" panose="03010101010201010101" pitchFamily="66" charset="0"/>
              </a:rPr>
              <a:t>, причинах и следствиях и др.)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609600" y="1717285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Цель:</a:t>
            </a:r>
            <a:endParaRPr lang="ru-RU" b="1" u="sng" dirty="0"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2124242"/>
            <a:ext cx="2819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latin typeface="Monotype Corsiva" panose="03010101010201010101" pitchFamily="66" charset="0"/>
              </a:rPr>
              <a:t>Обогащение опыта познавательно — исследовательской деятельности </a:t>
            </a:r>
            <a:r>
              <a:rPr lang="ru-RU" sz="2000" b="1" dirty="0" smtClean="0">
                <a:latin typeface="Monotype Corsiva" panose="03010101010201010101" pitchFamily="66" charset="0"/>
              </a:rPr>
              <a:t>детей, </a:t>
            </a:r>
            <a:r>
              <a:rPr lang="ru-RU" sz="2000" b="1" dirty="0">
                <a:latin typeface="Monotype Corsiva" panose="03010101010201010101" pitchFamily="66" charset="0"/>
              </a:rPr>
              <a:t>развитие умений и навыков взаимодействия с различными объектами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2469192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Книжный Уголок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85" b="25922"/>
          <a:stretch/>
        </p:blipFill>
        <p:spPr>
          <a:xfrm>
            <a:off x="4415104" y="1890132"/>
            <a:ext cx="3844233" cy="3192966"/>
          </a:xfrm>
          <a:prstGeom prst="rect">
            <a:avLst/>
          </a:prstGeom>
          <a:ln w="12700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5800" y="1524001"/>
            <a:ext cx="3505200" cy="33527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Содержит: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Подборка </a:t>
            </a:r>
            <a:r>
              <a:rPr lang="ru-RU" sz="2000" b="1" dirty="0">
                <a:latin typeface="Monotype Corsiva" panose="03010101010201010101" pitchFamily="66" charset="0"/>
              </a:rPr>
              <a:t>русских народных сказок, сборников малых жанров УНТ (загадок, </a:t>
            </a:r>
            <a:r>
              <a:rPr lang="ru-RU" sz="2000" b="1" dirty="0" err="1">
                <a:latin typeface="Monotype Corsiva" panose="03010101010201010101" pitchFamily="66" charset="0"/>
              </a:rPr>
              <a:t>потешек</a:t>
            </a:r>
            <a:r>
              <a:rPr lang="ru-RU" sz="2000" b="1" dirty="0">
                <a:latin typeface="Monotype Corsiva" panose="03010101010201010101" pitchFamily="66" charset="0"/>
              </a:rPr>
              <a:t>, </a:t>
            </a:r>
            <a:r>
              <a:rPr lang="ru-RU" sz="2000" b="1" dirty="0" err="1">
                <a:latin typeface="Monotype Corsiva" panose="03010101010201010101" pitchFamily="66" charset="0"/>
              </a:rPr>
              <a:t>закличек</a:t>
            </a:r>
            <a:r>
              <a:rPr lang="ru-RU" sz="2000" b="1" dirty="0">
                <a:latin typeface="Monotype Corsiva" panose="03010101010201010101" pitchFamily="66" charset="0"/>
              </a:rPr>
              <a:t>, поговорок), стихотворений А. </a:t>
            </a:r>
            <a:r>
              <a:rPr lang="ru-RU" sz="2000" b="1" dirty="0" err="1">
                <a:latin typeface="Monotype Corsiva" panose="03010101010201010101" pitchFamily="66" charset="0"/>
              </a:rPr>
              <a:t>Барто</a:t>
            </a:r>
            <a:r>
              <a:rPr lang="ru-RU" sz="2000" b="1" dirty="0">
                <a:latin typeface="Monotype Corsiva" panose="03010101010201010101" pitchFamily="66" charset="0"/>
              </a:rPr>
              <a:t>, С. Маршака, Е. Благининой и других детских </a:t>
            </a:r>
            <a:r>
              <a:rPr lang="ru-RU" sz="2000" b="1" dirty="0" smtClean="0">
                <a:latin typeface="Monotype Corsiva" panose="03010101010201010101" pitchFamily="66" charset="0"/>
              </a:rPr>
              <a:t>писателей.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3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879" y="693740"/>
            <a:ext cx="8229600" cy="1325560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Цели и задачи 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Книжного уголка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2859" y="205740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Цель:</a:t>
            </a: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Создание </a:t>
            </a:r>
            <a:r>
              <a:rPr lang="ru-RU" sz="2400" b="1" dirty="0">
                <a:latin typeface="Monotype Corsiva" panose="03010101010201010101" pitchFamily="66" charset="0"/>
              </a:rPr>
              <a:t>благоприятных условий для знакомства воспитанников с миром художественной литературы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43400" y="198120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Задачи:</a:t>
            </a:r>
          </a:p>
          <a:p>
            <a:pPr algn="ctr"/>
            <a:r>
              <a:rPr lang="ru-RU" sz="2000" b="1" dirty="0" smtClean="0">
                <a:latin typeface="Monotype Corsiva" panose="03010101010201010101" pitchFamily="66" charset="0"/>
              </a:rPr>
              <a:t>Создание положительных эмоций при рассмотрении иллюстрационных картинок;</a:t>
            </a:r>
          </a:p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З</a:t>
            </a:r>
            <a:r>
              <a:rPr lang="ru-RU" sz="2000" b="1" dirty="0" smtClean="0">
                <a:latin typeface="Monotype Corsiva" panose="03010101010201010101" pitchFamily="66" charset="0"/>
              </a:rPr>
              <a:t>накомство с произведениями устного народного творчества и авторскими произведениями;</a:t>
            </a:r>
          </a:p>
          <a:p>
            <a:pPr algn="ctr"/>
            <a:r>
              <a:rPr lang="ru-RU" sz="2000" b="1" dirty="0">
                <a:latin typeface="Monotype Corsiva" panose="03010101010201010101" pitchFamily="66" charset="0"/>
              </a:rPr>
              <a:t>З</a:t>
            </a:r>
            <a:r>
              <a:rPr lang="ru-RU" sz="2000" b="1" dirty="0" smtClean="0">
                <a:latin typeface="Monotype Corsiva" panose="03010101010201010101" pitchFamily="66" charset="0"/>
              </a:rPr>
              <a:t>накомство </a:t>
            </a:r>
            <a:r>
              <a:rPr lang="ru-RU" sz="2000" b="1" dirty="0">
                <a:latin typeface="Monotype Corsiva" panose="03010101010201010101" pitchFamily="66" charset="0"/>
              </a:rPr>
              <a:t>с классиками детской литературы</a:t>
            </a:r>
            <a:r>
              <a:rPr lang="ru-RU" sz="2000" b="1" dirty="0" smtClean="0">
                <a:latin typeface="Monotype Corsiva" panose="03010101010201010101" pitchFamily="66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78752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Литература: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ru-RU" sz="1800" b="1" dirty="0">
                <a:latin typeface="Monotype Corsiva" panose="03010101010201010101" pitchFamily="66" charset="0"/>
              </a:rPr>
              <a:t>Приказ </a:t>
            </a:r>
            <a:r>
              <a:rPr lang="ru-RU" sz="1800" b="1" dirty="0" err="1">
                <a:latin typeface="Monotype Corsiva" panose="03010101010201010101" pitchFamily="66" charset="0"/>
              </a:rPr>
              <a:t>Минобрнауки</a:t>
            </a:r>
            <a:r>
              <a:rPr lang="ru-RU" sz="1800" b="1" dirty="0">
                <a:latin typeface="Monotype Corsiva" panose="03010101010201010101" pitchFamily="66" charset="0"/>
              </a:rPr>
              <a:t> России от 17.10.2013 </a:t>
            </a:r>
            <a:r>
              <a:rPr lang="ru-RU" sz="1800" b="1" dirty="0" smtClean="0">
                <a:latin typeface="Monotype Corsiva" panose="03010101010201010101" pitchFamily="66" charset="0"/>
              </a:rPr>
              <a:t>№ </a:t>
            </a:r>
            <a:r>
              <a:rPr lang="ru-RU" sz="1800" b="1" dirty="0">
                <a:latin typeface="Monotype Corsiva" panose="03010101010201010101" pitchFamily="66" charset="0"/>
              </a:rPr>
              <a:t>1155 (ред. от 21.01.2019) "Об утверждении федерального государственного образовательного стандарта дошкольного образования" </a:t>
            </a:r>
            <a:endParaRPr lang="ru-RU" sz="1800" b="1" dirty="0" smtClean="0">
              <a:latin typeface="Monotype Corsiva" panose="03010101010201010101" pitchFamily="66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1800" b="1" dirty="0" err="1" smtClean="0">
                <a:latin typeface="Monotype Corsiva" panose="03010101010201010101" pitchFamily="66" charset="0"/>
              </a:rPr>
              <a:t>Волосовец</a:t>
            </a:r>
            <a:r>
              <a:rPr lang="ru-RU" sz="1800" b="1" dirty="0" smtClean="0">
                <a:latin typeface="Monotype Corsiva" panose="03010101010201010101" pitchFamily="66" charset="0"/>
              </a:rPr>
              <a:t> </a:t>
            </a:r>
            <a:r>
              <a:rPr lang="ru-RU" sz="1800" b="1" dirty="0">
                <a:latin typeface="Monotype Corsiva" panose="03010101010201010101" pitchFamily="66" charset="0"/>
              </a:rPr>
              <a:t>Т.В. Разработка спецификаций развивающей предметно-пространственной среды дошкольной образовательной организации в соответствии с ФГОС дошкольного образования [электронный ресурс]//.  </a:t>
            </a:r>
            <a:r>
              <a:rPr lang="en-US" sz="1800" b="1" dirty="0" smtClean="0">
                <a:latin typeface="Monotype Corsiva" panose="03010101010201010101" pitchFamily="66" charset="0"/>
                <a:hlinkClick r:id="rId2"/>
              </a:rPr>
              <a:t>https</a:t>
            </a:r>
            <a:r>
              <a:rPr lang="en-US" sz="1800" b="1" dirty="0">
                <a:latin typeface="Monotype Corsiva" panose="03010101010201010101" pitchFamily="66" charset="0"/>
                <a:hlinkClick r:id="rId2"/>
              </a:rPr>
              <a:t>://</a:t>
            </a:r>
            <a:r>
              <a:rPr lang="en-US" sz="1800" b="1" dirty="0" smtClean="0">
                <a:latin typeface="Monotype Corsiva" panose="03010101010201010101" pitchFamily="66" charset="0"/>
                <a:hlinkClick r:id="rId2"/>
              </a:rPr>
              <a:t>docs.google.com/document/preview?hgd=1&amp;id=1No3Ap0fjfB2nHagsZ0V2pGgb7_nZoO2BYi76x5JyVvQ</a:t>
            </a:r>
            <a:r>
              <a:rPr lang="ru-RU" sz="1800" b="1" dirty="0" smtClean="0">
                <a:latin typeface="Monotype Corsiva" panose="03010101010201010101" pitchFamily="66" charset="0"/>
              </a:rPr>
              <a:t>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800" b="1" dirty="0">
                <a:latin typeface="Monotype Corsiva" panose="03010101010201010101" pitchFamily="66" charset="0"/>
              </a:rPr>
              <a:t>Комарова О.А. Наполнение развивающей среды в соответствии с образовательными областями.//Справочник старшего воспитателя-2014г.-№8</a:t>
            </a:r>
            <a:r>
              <a:rPr lang="ru-RU" sz="1800" b="1" dirty="0" smtClean="0">
                <a:latin typeface="Monotype Corsiva" panose="03010101010201010101" pitchFamily="66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800" b="1" dirty="0">
                <a:latin typeface="Monotype Corsiva" panose="03010101010201010101" pitchFamily="66" charset="0"/>
              </a:rPr>
              <a:t>Кудрявцев В.П. «О «неожиданном» образовании и «ожиданиях» образовательного стандарта // Дошкольное воспитание. 2014 №</a:t>
            </a:r>
            <a:r>
              <a:rPr lang="ru-RU" sz="1800" b="1" dirty="0" smtClean="0">
                <a:latin typeface="Monotype Corsiva" panose="03010101010201010101" pitchFamily="66" charset="0"/>
              </a:rPr>
              <a:t>2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800" b="1" dirty="0" smtClean="0">
                <a:latin typeface="Monotype Corsiva" panose="03010101010201010101" pitchFamily="66" charset="0"/>
              </a:rPr>
              <a:t>Емельянова С. </a:t>
            </a:r>
            <a:r>
              <a:rPr lang="ru-RU" sz="1800" b="1" dirty="0">
                <a:latin typeface="Monotype Corsiva" panose="03010101010201010101" pitchFamily="66" charset="0"/>
              </a:rPr>
              <a:t>О. Развивающая предметно - пространственная среда по ФГОС в </a:t>
            </a:r>
            <a:r>
              <a:rPr lang="ru-RU" sz="1800" b="1" dirty="0" smtClean="0">
                <a:latin typeface="Monotype Corsiva" panose="03010101010201010101" pitchFamily="66" charset="0"/>
              </a:rPr>
              <a:t>ДОУ</a:t>
            </a:r>
            <a:r>
              <a:rPr lang="en-US" sz="1800" b="1" dirty="0" smtClean="0">
                <a:latin typeface="Monotype Corsiva" panose="03010101010201010101" pitchFamily="66" charset="0"/>
              </a:rPr>
              <a:t>// </a:t>
            </a:r>
            <a:r>
              <a:rPr lang="ru-RU" sz="1800" b="1" dirty="0" smtClean="0">
                <a:latin typeface="Monotype Corsiva" panose="03010101010201010101" pitchFamily="66" charset="0"/>
              </a:rPr>
              <a:t>Статья 2019г.</a:t>
            </a:r>
          </a:p>
        </p:txBody>
      </p:sp>
    </p:spTree>
    <p:extLst>
      <p:ext uri="{BB962C8B-B14F-4D97-AF65-F5344CB8AC3E}">
        <p14:creationId xmlns:p14="http://schemas.microsoft.com/office/powerpoint/2010/main" val="211698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09987"/>
            <a:ext cx="7772400" cy="1151712"/>
          </a:xfrm>
        </p:spPr>
        <p:txBody>
          <a:bodyPr/>
          <a:lstStyle/>
          <a:p>
            <a:pPr algn="ctr"/>
            <a:r>
              <a:rPr lang="ru-RU" sz="2800" cap="none" dirty="0" smtClean="0">
                <a:latin typeface="Monotype Corsiva" panose="03010101010201010101" pitchFamily="66" charset="0"/>
              </a:rPr>
              <a:t>Пространство групповой комнаты организовано в виде уголков с использованием различных способов зонирования</a:t>
            </a:r>
            <a:r>
              <a:rPr lang="ru-RU" sz="1800" b="0" cap="none" dirty="0" smtClean="0">
                <a:latin typeface="Monotype Corsiva" panose="03010101010201010101" pitchFamily="66" charset="0"/>
              </a:rPr>
              <a:t/>
            </a:r>
            <a:br>
              <a:rPr lang="ru-RU" sz="1800" b="0" cap="none" dirty="0" smtClean="0">
                <a:latin typeface="Monotype Corsiva" panose="03010101010201010101" pitchFamily="66" charset="0"/>
              </a:rPr>
            </a:br>
            <a:endParaRPr lang="ru-RU" sz="1800" b="0" cap="none" dirty="0"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209800"/>
            <a:ext cx="7772400" cy="1500187"/>
          </a:xfrm>
        </p:spPr>
        <p:txBody>
          <a:bodyPr/>
          <a:lstStyle/>
          <a:p>
            <a:pPr algn="ctr"/>
            <a:r>
              <a:rPr lang="ru-RU" sz="2800" b="1" i="1" u="sng" dirty="0">
                <a:solidFill>
                  <a:schemeClr val="tx1"/>
                </a:solidFill>
                <a:latin typeface="Monotype Corsiva" panose="03010101010201010101" pitchFamily="66" charset="0"/>
              </a:rPr>
              <a:t>Развивающая предметно – пространственная среда </a:t>
            </a:r>
            <a:r>
              <a:rPr lang="ru-RU" sz="2400" dirty="0">
                <a:solidFill>
                  <a:schemeClr val="tx1"/>
                </a:solidFill>
                <a:latin typeface="Monotype Corsiva" panose="03010101010201010101" pitchFamily="66" charset="0"/>
              </a:rPr>
              <a:t>– это совокупность условий, оказывающих прямое и косвенное влияние на всестороннее развитие ребёнка в детском саду, состояние его психического и физического здоровья, успешность его дальнейшего образования, а также на деятельность всех участников образовательного процесса в дошкольном учреждении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85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724400"/>
            <a:ext cx="3953107" cy="228401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838200"/>
            <a:ext cx="7772400" cy="10668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 ФГОС ДО образовательная программа детского сада должна содержать разделы по 5 областям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: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131096"/>
              </p:ext>
            </p:extLst>
          </p:nvPr>
        </p:nvGraphicFramePr>
        <p:xfrm>
          <a:off x="609600" y="1981200"/>
          <a:ext cx="7772400" cy="4716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8913">
                  <a:extLst>
                    <a:ext uri="{9D8B030D-6E8A-4147-A177-3AD203B41FA5}">
                      <a16:colId xmlns:a16="http://schemas.microsoft.com/office/drawing/2014/main" val="99352905"/>
                    </a:ext>
                  </a:extLst>
                </a:gridCol>
                <a:gridCol w="4073487">
                  <a:extLst>
                    <a:ext uri="{9D8B030D-6E8A-4147-A177-3AD203B41FA5}">
                      <a16:colId xmlns:a16="http://schemas.microsoft.com/office/drawing/2014/main" val="3306944024"/>
                    </a:ext>
                  </a:extLst>
                </a:gridCol>
              </a:tblGrid>
              <a:tr h="45021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Область </a:t>
                      </a:r>
                      <a:endParaRPr lang="ru-RU" sz="28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</a:rPr>
                        <a:t>Уголок</a:t>
                      </a:r>
                      <a:endParaRPr lang="ru-RU" sz="28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274453"/>
                  </a:ext>
                </a:extLst>
              </a:tr>
              <a:tr h="7770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Художественно –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эстетическая</a:t>
                      </a:r>
                      <a:endParaRPr lang="ru-RU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Музыкальный уголок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986754"/>
                  </a:ext>
                </a:extLst>
              </a:tr>
              <a:tr h="7020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Социально-коммуникативная, Речевого развития</a:t>
                      </a:r>
                      <a:endPara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Театральный уголок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101023"/>
                  </a:ext>
                </a:extLst>
              </a:tr>
              <a:tr h="41447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Художественно – эстетическая</a:t>
                      </a:r>
                      <a:endPara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Уголок конструирования 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892530"/>
                  </a:ext>
                </a:extLst>
              </a:tr>
              <a:tr h="4502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Физического развития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Спортивный уголок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76770"/>
                  </a:ext>
                </a:extLst>
              </a:tr>
              <a:tr h="7020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Художественно – эстетическая, Речевого развития</a:t>
                      </a:r>
                      <a:endPara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Игровой уголок 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90096"/>
                  </a:ext>
                </a:extLst>
              </a:tr>
              <a:tr h="4502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Познавательного развития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Познавательный уголок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393762"/>
                  </a:ext>
                </a:extLst>
              </a:tr>
              <a:tr h="70201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Речевого развития, Художественно – эстетическая</a:t>
                      </a:r>
                      <a:endParaRPr lang="ru-RU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otype Corsiva" panose="03010101010201010101" pitchFamily="66" charset="0"/>
                        </a:rPr>
                        <a:t>Книжный уголок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5304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610587"/>
            <a:ext cx="1426588" cy="1072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1" b="100000" l="524" r="100000">
                        <a14:foregroundMark x1="35602" y1="17801" x2="35602" y2="17801"/>
                        <a14:foregroundMark x1="70157" y1="81152" x2="70157" y2="811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44" y="1504784"/>
            <a:ext cx="952832" cy="952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277" y="5514872"/>
            <a:ext cx="1649045" cy="13487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91" b="97884" l="2151" r="96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8053" y="2457616"/>
            <a:ext cx="1203094" cy="12938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730007">
            <a:off x="-216336" y="5588715"/>
            <a:ext cx="1201016" cy="12010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17" b="96479" l="1250" r="98750">
                        <a14:foregroundMark x1="57500" y1="23944" x2="57500" y2="23944"/>
                        <a14:foregroundMark x1="38750" y1="23944" x2="38750" y2="23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4216" y="4835281"/>
            <a:ext cx="1463167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725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229600" cy="1143000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Музыкальный уголок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400"/>
            <a:ext cx="373380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3054" y="1600200"/>
            <a:ext cx="4038600" cy="48006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Содержит: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А</a:t>
            </a:r>
            <a:r>
              <a:rPr lang="ru-RU" sz="1800" b="1" dirty="0" smtClean="0">
                <a:latin typeface="Monotype Corsiva" panose="03010101010201010101" pitchFamily="66" charset="0"/>
              </a:rPr>
              <a:t>удиосредства </a:t>
            </a:r>
            <a:r>
              <a:rPr lang="ru-RU" sz="1800" b="1" dirty="0">
                <a:latin typeface="Monotype Corsiva" panose="03010101010201010101" pitchFamily="66" charset="0"/>
              </a:rPr>
              <a:t>(магнитофон, наборы дисков с записями музыкальных произведений, звуков природы, детских песен);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М</a:t>
            </a:r>
            <a:r>
              <a:rPr lang="ru-RU" sz="1800" b="1" dirty="0" smtClean="0">
                <a:latin typeface="Monotype Corsiva" panose="03010101010201010101" pitchFamily="66" charset="0"/>
              </a:rPr>
              <a:t>узыкальные </a:t>
            </a:r>
            <a:r>
              <a:rPr lang="ru-RU" sz="1800" b="1" dirty="0">
                <a:latin typeface="Monotype Corsiva" panose="03010101010201010101" pitchFamily="66" charset="0"/>
              </a:rPr>
              <a:t>игрушки: </a:t>
            </a:r>
            <a:r>
              <a:rPr lang="ru-RU" sz="1800" b="1" dirty="0" smtClean="0">
                <a:latin typeface="Monotype Corsiva" panose="03010101010201010101" pitchFamily="66" charset="0"/>
              </a:rPr>
              <a:t>волчки, шкатулка</a:t>
            </a:r>
            <a:r>
              <a:rPr lang="ru-RU" sz="1800" b="1" dirty="0">
                <a:latin typeface="Monotype Corsiva" panose="03010101010201010101" pitchFamily="66" charset="0"/>
              </a:rPr>
              <a:t>, не озвученные плоскостные игрушки – балалайка, народные игрушки;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М</a:t>
            </a:r>
            <a:r>
              <a:rPr lang="ru-RU" sz="1800" b="1" dirty="0" smtClean="0">
                <a:latin typeface="Monotype Corsiva" panose="03010101010201010101" pitchFamily="66" charset="0"/>
              </a:rPr>
              <a:t>узыкальные </a:t>
            </a:r>
            <a:r>
              <a:rPr lang="ru-RU" sz="1800" b="1" dirty="0">
                <a:latin typeface="Monotype Corsiva" panose="03010101010201010101" pitchFamily="66" charset="0"/>
              </a:rPr>
              <a:t>инструменты: </a:t>
            </a:r>
            <a:endParaRPr lang="ru-RU" sz="1800" b="1" dirty="0" smtClean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latin typeface="Monotype Corsiva" panose="03010101010201010101" pitchFamily="66" charset="0"/>
              </a:rPr>
              <a:t>колокольчики</a:t>
            </a:r>
            <a:r>
              <a:rPr lang="ru-RU" sz="1800" b="1" dirty="0">
                <a:latin typeface="Monotype Corsiva" panose="03010101010201010101" pitchFamily="66" charset="0"/>
              </a:rPr>
              <a:t>, </a:t>
            </a:r>
            <a:r>
              <a:rPr lang="ru-RU" sz="1800" b="1" dirty="0" smtClean="0">
                <a:latin typeface="Monotype Corsiva" panose="03010101010201010101" pitchFamily="66" charset="0"/>
              </a:rPr>
              <a:t>бубны, 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Monotype Corsiva" panose="03010101010201010101" pitchFamily="66" charset="0"/>
              </a:rPr>
              <a:t>металлофоны</a:t>
            </a:r>
            <a:r>
              <a:rPr lang="ru-RU" sz="1800" b="1" dirty="0">
                <a:latin typeface="Monotype Corsiva" panose="03010101010201010101" pitchFamily="66" charset="0"/>
              </a:rPr>
              <a:t>, </a:t>
            </a:r>
            <a:r>
              <a:rPr lang="ru-RU" sz="1800" b="1" dirty="0" smtClean="0">
                <a:latin typeface="Monotype Corsiva" panose="03010101010201010101" pitchFamily="66" charset="0"/>
              </a:rPr>
              <a:t>Барабан;</a:t>
            </a:r>
            <a:endParaRPr lang="ru-RU" sz="1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21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ru-RU" b="1" dirty="0">
                <a:latin typeface="Monotype Corsiva" panose="03010101010201010101" pitchFamily="66" charset="0"/>
              </a:rPr>
              <a:t>Цели и задачи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 музыкального уголка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u="sng" dirty="0">
                <a:latin typeface="Monotype Corsiva" panose="03010101010201010101" pitchFamily="66" charset="0"/>
              </a:rPr>
              <a:t>Цель: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Приобщение ребёнка к музыке, развитие у него музыкальных способностей и заинтересованности в музыкальной деятельности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43400" y="1600199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>
                <a:latin typeface="Monotype Corsiva" panose="03010101010201010101" pitchFamily="66" charset="0"/>
              </a:rPr>
              <a:t>Задачи:</a:t>
            </a:r>
          </a:p>
          <a:p>
            <a:pPr algn="ctr"/>
            <a:r>
              <a:rPr lang="ru-RU" sz="1800" b="1" dirty="0" smtClean="0">
                <a:latin typeface="Monotype Corsiva" panose="03010101010201010101" pitchFamily="66" charset="0"/>
              </a:rPr>
              <a:t>Формирование </a:t>
            </a:r>
            <a:r>
              <a:rPr lang="ru-RU" sz="1800" b="1" dirty="0">
                <a:latin typeface="Monotype Corsiva" panose="03010101010201010101" pitchFamily="66" charset="0"/>
              </a:rPr>
              <a:t>самостоятельной музыкальной деятельности </a:t>
            </a:r>
            <a:r>
              <a:rPr lang="ru-RU" sz="1800" b="1" dirty="0" smtClean="0">
                <a:latin typeface="Monotype Corsiva" panose="03010101010201010101" pitchFamily="66" charset="0"/>
              </a:rPr>
              <a:t>дошкольников;</a:t>
            </a:r>
          </a:p>
          <a:p>
            <a:pPr algn="ctr"/>
            <a:r>
              <a:rPr lang="ru-RU" sz="1800" b="1" dirty="0" smtClean="0">
                <a:latin typeface="Monotype Corsiva" panose="03010101010201010101" pitchFamily="66" charset="0"/>
              </a:rPr>
              <a:t>Совершенствование   </a:t>
            </a:r>
            <a:r>
              <a:rPr lang="ru-RU" sz="1800" b="1" dirty="0">
                <a:latin typeface="Monotype Corsiva" panose="03010101010201010101" pitchFamily="66" charset="0"/>
              </a:rPr>
              <a:t>слуховых, певческих и двигательных навыков </a:t>
            </a:r>
            <a:r>
              <a:rPr lang="ru-RU" sz="1800" b="1" dirty="0" smtClean="0">
                <a:latin typeface="Monotype Corsiva" panose="03010101010201010101" pitchFamily="66" charset="0"/>
              </a:rPr>
              <a:t>детей;</a:t>
            </a:r>
          </a:p>
          <a:p>
            <a:pPr algn="ctr"/>
            <a:r>
              <a:rPr lang="ru-RU" sz="1800" b="1" dirty="0" smtClean="0">
                <a:latin typeface="Monotype Corsiva" panose="03010101010201010101" pitchFamily="66" charset="0"/>
              </a:rPr>
              <a:t>Развитие  </a:t>
            </a:r>
            <a:r>
              <a:rPr lang="ru-RU" sz="1800" b="1" dirty="0">
                <a:latin typeface="Monotype Corsiva" panose="03010101010201010101" pitchFamily="66" charset="0"/>
              </a:rPr>
              <a:t>творческого воображения детей, способность и умение передавать образ через музыкальную </a:t>
            </a:r>
            <a:r>
              <a:rPr lang="ru-RU" sz="1800" b="1" dirty="0" smtClean="0">
                <a:latin typeface="Monotype Corsiva" panose="03010101010201010101" pitchFamily="66" charset="0"/>
              </a:rPr>
              <a:t>деятельность;</a:t>
            </a:r>
          </a:p>
          <a:p>
            <a:pPr algn="ctr"/>
            <a:r>
              <a:rPr lang="ru-RU" sz="1800" b="1" dirty="0" smtClean="0">
                <a:latin typeface="Monotype Corsiva" panose="03010101010201010101" pitchFamily="66" charset="0"/>
              </a:rPr>
              <a:t>Создание  </a:t>
            </a:r>
            <a:r>
              <a:rPr lang="ru-RU" sz="1800" b="1" dirty="0">
                <a:latin typeface="Monotype Corsiva" panose="03010101010201010101" pitchFamily="66" charset="0"/>
              </a:rPr>
              <a:t>положительных эмоциональных </a:t>
            </a:r>
            <a:r>
              <a:rPr lang="ru-RU" sz="1800" b="1" dirty="0" smtClean="0">
                <a:latin typeface="Monotype Corsiva" panose="03010101010201010101" pitchFamily="66" charset="0"/>
              </a:rPr>
              <a:t>переживаний</a:t>
            </a:r>
          </a:p>
          <a:p>
            <a:pPr algn="ctr"/>
            <a:r>
              <a:rPr lang="ru-RU" sz="1800" b="1" dirty="0" smtClean="0">
                <a:latin typeface="Monotype Corsiva" panose="03010101010201010101" pitchFamily="66" charset="0"/>
              </a:rPr>
              <a:t>Расширение  </a:t>
            </a:r>
            <a:r>
              <a:rPr lang="ru-RU" sz="1800" b="1" dirty="0">
                <a:latin typeface="Monotype Corsiva" panose="03010101010201010101" pitchFamily="66" charset="0"/>
              </a:rPr>
              <a:t>кругозора  детей , стимулирование  познавательного  интереса</a:t>
            </a:r>
            <a:r>
              <a:rPr lang="ru-RU" sz="1800" dirty="0">
                <a:latin typeface="Monotype Corsiva" panose="03010101010201010101" pitchFamily="66" charset="0"/>
              </a:rPr>
              <a:t>;  </a:t>
            </a:r>
          </a:p>
          <a:p>
            <a:pPr algn="ctr"/>
            <a:endParaRPr lang="ru-RU" sz="1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85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Театральный уголок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92" y="1385000"/>
            <a:ext cx="3439108" cy="24781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33900" y="1600199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>
                <a:latin typeface="Monotype Corsiva" panose="03010101010201010101" pitchFamily="66" charset="0"/>
              </a:rPr>
              <a:t>Содержит</a:t>
            </a:r>
            <a:r>
              <a:rPr lang="ru-RU" sz="1800" b="1" u="sng" dirty="0" smtClean="0">
                <a:latin typeface="Monotype Corsiva" panose="03010101010201010101" pitchFamily="66" charset="0"/>
              </a:rPr>
              <a:t>:</a:t>
            </a:r>
            <a:endParaRPr lang="ru-RU" sz="18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К</a:t>
            </a:r>
            <a:r>
              <a:rPr lang="ru-RU" sz="2400" b="1" dirty="0" smtClean="0">
                <a:latin typeface="Monotype Corsiva" panose="03010101010201010101" pitchFamily="66" charset="0"/>
              </a:rPr>
              <a:t>укольный </a:t>
            </a:r>
            <a:r>
              <a:rPr lang="ru-RU" sz="2400" b="1" dirty="0" smtClean="0">
                <a:latin typeface="Monotype Corsiva" panose="03010101010201010101" pitchFamily="66" charset="0"/>
              </a:rPr>
              <a:t>театр; </a:t>
            </a:r>
            <a:endParaRPr lang="ru-RU" sz="2400" b="1" dirty="0"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Р</a:t>
            </a:r>
            <a:r>
              <a:rPr lang="ru-RU" sz="2400" b="1" dirty="0" smtClean="0">
                <a:latin typeface="Monotype Corsiva" panose="03010101010201010101" pitchFamily="66" charset="0"/>
              </a:rPr>
              <a:t>азнообразные </a:t>
            </a:r>
            <a:r>
              <a:rPr lang="ru-RU" sz="2400" b="1" dirty="0">
                <a:latin typeface="Monotype Corsiva" panose="03010101010201010101" pitchFamily="66" charset="0"/>
              </a:rPr>
              <a:t>театральные костюмы</a:t>
            </a:r>
            <a:r>
              <a:rPr lang="ru-RU" sz="2400" b="1" dirty="0" smtClean="0">
                <a:latin typeface="Monotype Corsiva" panose="03010101010201010101" pitchFamily="66" charset="0"/>
              </a:rPr>
              <a:t>, </a:t>
            </a:r>
            <a:r>
              <a:rPr lang="ru-RU" sz="2400" b="1" dirty="0">
                <a:latin typeface="Monotype Corsiva" panose="03010101010201010101" pitchFamily="66" charset="0"/>
              </a:rPr>
              <a:t>маски различных персонажей и животных, ширма для показа представлений, диски с музыкой и </a:t>
            </a:r>
            <a:r>
              <a:rPr lang="ru-RU" sz="2400" b="1" dirty="0" smtClean="0">
                <a:latin typeface="Monotype Corsiva" panose="03010101010201010101" pitchFamily="66" charset="0"/>
              </a:rPr>
              <a:t>сказками; 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63181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582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2390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Цели и задачи 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театрального уголка 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67200" y="2040673"/>
            <a:ext cx="4038600" cy="35814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Цель: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В</a:t>
            </a:r>
            <a:r>
              <a:rPr lang="ru-RU" sz="1800" b="1" dirty="0" smtClean="0">
                <a:latin typeface="Monotype Corsiva" panose="03010101010201010101" pitchFamily="66" charset="0"/>
              </a:rPr>
              <a:t>сестороннее </a:t>
            </a:r>
            <a:r>
              <a:rPr lang="ru-RU" sz="1800" b="1" dirty="0">
                <a:latin typeface="Monotype Corsiva" panose="03010101010201010101" pitchFamily="66" charset="0"/>
              </a:rPr>
              <a:t>знакомство с различными проявлениями действительности (с профессиями, животными, явлениями природы);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С</a:t>
            </a:r>
            <a:r>
              <a:rPr lang="ru-RU" sz="1800" b="1" dirty="0" smtClean="0">
                <a:latin typeface="Monotype Corsiva" panose="03010101010201010101" pitchFamily="66" charset="0"/>
              </a:rPr>
              <a:t>тимуляция </a:t>
            </a:r>
            <a:r>
              <a:rPr lang="ru-RU" sz="1800" b="1" dirty="0">
                <a:latin typeface="Monotype Corsiva" panose="03010101010201010101" pitchFamily="66" charset="0"/>
              </a:rPr>
              <a:t>творческого потенциала ребёнка (через песни и музыку, танцы, игру</a:t>
            </a:r>
            <a:r>
              <a:rPr lang="ru-RU" sz="1800" b="1" dirty="0" smtClean="0">
                <a:latin typeface="Monotype Corsiva" panose="03010101010201010101" pitchFamily="66" charset="0"/>
              </a:rPr>
              <a:t>);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Р</a:t>
            </a:r>
            <a:r>
              <a:rPr lang="ru-RU" sz="1800" b="1" dirty="0" smtClean="0">
                <a:latin typeface="Monotype Corsiva" panose="03010101010201010101" pitchFamily="66" charset="0"/>
              </a:rPr>
              <a:t>азвитие </a:t>
            </a:r>
            <a:r>
              <a:rPr lang="ru-RU" sz="1800" b="1" dirty="0">
                <a:latin typeface="Monotype Corsiva" panose="03010101010201010101" pitchFamily="66" charset="0"/>
              </a:rPr>
              <a:t>эмоциональной сферы малыша за счёт глубоких переживаний в процессе игры</a:t>
            </a:r>
            <a:r>
              <a:rPr lang="ru-RU" sz="1800" b="1" dirty="0" smtClean="0">
                <a:latin typeface="Monotype Corsiva" panose="03010101010201010101" pitchFamily="66" charset="0"/>
              </a:rPr>
              <a:t>;</a:t>
            </a:r>
            <a:endParaRPr lang="ru-RU" sz="1800" b="1" dirty="0"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3400" y="2040673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Задачи</a:t>
            </a:r>
            <a:r>
              <a:rPr lang="ru-RU" b="1" u="sng" dirty="0"/>
              <a:t>:</a:t>
            </a:r>
            <a:r>
              <a:rPr lang="ru-RU" b="1" dirty="0"/>
              <a:t> </a:t>
            </a:r>
            <a:endParaRPr lang="ru-RU" b="1" dirty="0" smtClean="0"/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Т</a:t>
            </a:r>
            <a:r>
              <a:rPr lang="ru-RU" sz="1800" b="1" dirty="0" smtClean="0">
                <a:latin typeface="Monotype Corsiva" panose="03010101010201010101" pitchFamily="66" charset="0"/>
              </a:rPr>
              <a:t>ренировать </a:t>
            </a:r>
            <a:r>
              <a:rPr lang="ru-RU" sz="1800" b="1" dirty="0">
                <a:latin typeface="Monotype Corsiva" panose="03010101010201010101" pitchFamily="66" charset="0"/>
              </a:rPr>
              <a:t>координацию, мелкую моторику</a:t>
            </a:r>
            <a:r>
              <a:rPr lang="ru-RU" sz="1800" b="1" dirty="0" smtClean="0"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Н</a:t>
            </a:r>
            <a:r>
              <a:rPr lang="ru-RU" sz="1800" b="1" dirty="0" smtClean="0">
                <a:latin typeface="Monotype Corsiva" panose="03010101010201010101" pitchFamily="66" charset="0"/>
              </a:rPr>
              <a:t>аучиться </a:t>
            </a:r>
            <a:r>
              <a:rPr lang="ru-RU" sz="1800" b="1" dirty="0">
                <a:latin typeface="Monotype Corsiva" panose="03010101010201010101" pitchFamily="66" charset="0"/>
              </a:rPr>
              <a:t>управлять движениями собственных </a:t>
            </a:r>
            <a:r>
              <a:rPr lang="ru-RU" sz="1800" b="1" dirty="0" smtClean="0">
                <a:latin typeface="Monotype Corsiva" panose="03010101010201010101" pitchFamily="66" charset="0"/>
              </a:rPr>
              <a:t>пальчиков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С</a:t>
            </a:r>
            <a:r>
              <a:rPr lang="ru-RU" sz="1800" b="1" dirty="0" smtClean="0">
                <a:latin typeface="Monotype Corsiva" panose="03010101010201010101" pitchFamily="66" charset="0"/>
              </a:rPr>
              <a:t>огласовывать </a:t>
            </a:r>
            <a:r>
              <a:rPr lang="ru-RU" sz="1800" b="1" dirty="0">
                <a:latin typeface="Monotype Corsiva" panose="03010101010201010101" pitchFamily="66" charset="0"/>
              </a:rPr>
              <a:t>движения с сюжетом повествования, работать над развитием координации, мелкой моторикой</a:t>
            </a:r>
            <a:r>
              <a:rPr lang="ru-RU" sz="1800" b="1" dirty="0" smtClean="0">
                <a:latin typeface="Monotype Corsiva" panose="03010101010201010101" pitchFamily="66" charset="0"/>
              </a:rPr>
              <a:t>.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О</a:t>
            </a:r>
            <a:r>
              <a:rPr lang="ru-RU" sz="1800" b="1" dirty="0" smtClean="0">
                <a:latin typeface="Monotype Corsiva" panose="03010101010201010101" pitchFamily="66" charset="0"/>
              </a:rPr>
              <a:t>своение </a:t>
            </a:r>
            <a:r>
              <a:rPr lang="ru-RU" sz="1800" b="1" dirty="0">
                <a:latin typeface="Monotype Corsiva" panose="03010101010201010101" pitchFamily="66" charset="0"/>
              </a:rPr>
              <a:t>тонкостей </a:t>
            </a:r>
            <a:r>
              <a:rPr lang="ru-RU" sz="1800" b="1" dirty="0" smtClean="0">
                <a:latin typeface="Monotype Corsiva" panose="03010101010201010101" pitchFamily="66" charset="0"/>
              </a:rPr>
              <a:t>интонации </a:t>
            </a:r>
            <a:r>
              <a:rPr lang="ru-RU" sz="1800" b="1" dirty="0">
                <a:latin typeface="Monotype Corsiva" panose="03010101010201010101" pitchFamily="66" charset="0"/>
              </a:rPr>
              <a:t>голоса, передающих разные эмоции.</a:t>
            </a:r>
            <a:endParaRPr lang="ru-RU" sz="1800" b="1" dirty="0" smtClean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24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" y="838200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Уголок конструирования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28" y="1672021"/>
            <a:ext cx="3420372" cy="243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49338" y="1840148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Содержит: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Крупный напольный конструктор.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Набор кубиков, пластин, кирпичиков, цилиндров для сооружения построек на столах в контейнерах, ящиках.</a:t>
            </a:r>
          </a:p>
          <a:p>
            <a:pPr algn="ctr"/>
            <a:r>
              <a:rPr lang="ru-RU" sz="1800" b="1" dirty="0" smtClean="0">
                <a:latin typeface="Monotype Corsiva" panose="03010101010201010101" pitchFamily="66" charset="0"/>
              </a:rPr>
              <a:t>Пазовый конструктор типа «</a:t>
            </a:r>
            <a:r>
              <a:rPr lang="ru-RU" sz="1800" b="1" dirty="0" err="1" smtClean="0">
                <a:latin typeface="Monotype Corsiva" panose="03010101010201010101" pitchFamily="66" charset="0"/>
              </a:rPr>
              <a:t>Лего</a:t>
            </a:r>
            <a:r>
              <a:rPr lang="ru-RU" sz="1800" b="1" dirty="0" smtClean="0">
                <a:latin typeface="Monotype Corsiva" panose="03010101010201010101" pitchFamily="66" charset="0"/>
              </a:rPr>
              <a:t>» (крупный или среднего размера).</a:t>
            </a:r>
          </a:p>
          <a:p>
            <a:pPr algn="ctr"/>
            <a:r>
              <a:rPr lang="ru-RU" sz="1800" b="1" dirty="0">
                <a:latin typeface="Monotype Corsiva" panose="03010101010201010101" pitchFamily="66" charset="0"/>
              </a:rPr>
              <a:t>Н</a:t>
            </a:r>
            <a:r>
              <a:rPr lang="ru-RU" sz="1800" b="1" dirty="0" smtClean="0">
                <a:latin typeface="Monotype Corsiva" panose="03010101010201010101" pitchFamily="66" charset="0"/>
              </a:rPr>
              <a:t>аборы геометрических фигур разного цвета для плоскостного конструирования.</a:t>
            </a:r>
            <a:endParaRPr lang="ru-RU" sz="1800" b="1" dirty="0" smtClean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6" t="9524" r="13227" b="15872"/>
          <a:stretch/>
        </p:blipFill>
        <p:spPr>
          <a:xfrm rot="16200000">
            <a:off x="857658" y="3778875"/>
            <a:ext cx="2399489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23151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Цель и задачи 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уголка конструирования 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Цель:</a:t>
            </a:r>
          </a:p>
          <a:p>
            <a:pPr algn="ctr"/>
            <a:r>
              <a:rPr lang="ru-RU" sz="1800" b="1" dirty="0" smtClean="0">
                <a:latin typeface="Monotype Corsiva" panose="03010101010201010101" pitchFamily="66" charset="0"/>
              </a:rPr>
              <a:t>Вызвать </a:t>
            </a:r>
            <a:r>
              <a:rPr lang="ru-RU" sz="1800" b="1" dirty="0">
                <a:latin typeface="Monotype Corsiva" panose="03010101010201010101" pitchFamily="66" charset="0"/>
              </a:rPr>
              <a:t>у воспитанников желание заниматься конструктивно-модельной </a:t>
            </a:r>
            <a:r>
              <a:rPr lang="ru-RU" sz="1800" b="1" dirty="0" smtClean="0">
                <a:latin typeface="Monotype Corsiva" panose="03010101010201010101" pitchFamily="66" charset="0"/>
              </a:rPr>
              <a:t>деятельностью.</a:t>
            </a:r>
            <a:endParaRPr lang="ru-RU" sz="1800" b="1" dirty="0">
              <a:latin typeface="Monotype Corsiva" panose="03010101010201010101" pitchFamily="66" charset="0"/>
            </a:endParaRPr>
          </a:p>
          <a:p>
            <a:pPr algn="ctr"/>
            <a:r>
              <a:rPr lang="ru-RU" sz="1800" b="1" dirty="0" smtClean="0">
                <a:latin typeface="Monotype Corsiva" panose="03010101010201010101" pitchFamily="66" charset="0"/>
              </a:rPr>
              <a:t>Стимулировать </a:t>
            </a:r>
            <a:r>
              <a:rPr lang="ru-RU" sz="1800" b="1" dirty="0">
                <a:latin typeface="Monotype Corsiva" panose="03010101010201010101" pitchFamily="66" charset="0"/>
              </a:rPr>
              <a:t>творчество, свободу самовыражения в процессе </a:t>
            </a:r>
            <a:r>
              <a:rPr lang="ru-RU" sz="1800" b="1" dirty="0" smtClean="0">
                <a:latin typeface="Monotype Corsiva" panose="03010101010201010101" pitchFamily="66" charset="0"/>
              </a:rPr>
              <a:t>конструирования.</a:t>
            </a:r>
            <a:endParaRPr lang="ru-RU" sz="1800" b="1" dirty="0">
              <a:latin typeface="Monotype Corsiva" panose="03010101010201010101" pitchFamily="66" charset="0"/>
            </a:endParaRPr>
          </a:p>
          <a:p>
            <a:pPr algn="ctr"/>
            <a:r>
              <a:rPr lang="ru-RU" sz="1800" b="1" dirty="0" smtClean="0">
                <a:latin typeface="Monotype Corsiva" panose="03010101010201010101" pitchFamily="66" charset="0"/>
              </a:rPr>
              <a:t>Позволить детям попробовать </a:t>
            </a:r>
            <a:r>
              <a:rPr lang="ru-RU" sz="1800" b="1" dirty="0">
                <a:latin typeface="Monotype Corsiva" panose="03010101010201010101" pitchFamily="66" charset="0"/>
              </a:rPr>
              <a:t>себя в разных видах </a:t>
            </a:r>
            <a:r>
              <a:rPr lang="ru-RU" sz="1800" b="1" dirty="0" smtClean="0">
                <a:latin typeface="Monotype Corsiva" panose="03010101010201010101" pitchFamily="66" charset="0"/>
              </a:rPr>
              <a:t> конструированной деятельности.</a:t>
            </a:r>
            <a:endParaRPr lang="ru-RU" sz="1800" b="1" dirty="0"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43400" y="1752599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latin typeface="Monotype Corsiva" panose="03010101010201010101" pitchFamily="66" charset="0"/>
              </a:rPr>
              <a:t>Задачи:</a:t>
            </a:r>
          </a:p>
          <a:p>
            <a:pPr algn="ctr"/>
            <a:r>
              <a:rPr lang="ru-RU" sz="1800" b="1" dirty="0" smtClean="0">
                <a:latin typeface="Monotype Corsiva" panose="03010101010201010101" pitchFamily="66" charset="0"/>
              </a:rPr>
              <a:t>Формирование </a:t>
            </a:r>
            <a:r>
              <a:rPr lang="ru-RU" sz="1800" b="1" dirty="0">
                <a:latin typeface="Monotype Corsiva" panose="03010101010201010101" pitchFamily="66" charset="0"/>
              </a:rPr>
              <a:t>интереса к зданиям различного предназначения, умения подмечать особенности их </a:t>
            </a:r>
            <a:r>
              <a:rPr lang="ru-RU" sz="1800" b="1" dirty="0">
                <a:latin typeface="Monotype Corsiva" panose="03010101010201010101" pitchFamily="66" charset="0"/>
              </a:rPr>
              <a:t>К</a:t>
            </a:r>
            <a:r>
              <a:rPr lang="ru-RU" sz="1800" b="1" dirty="0" smtClean="0">
                <a:latin typeface="Monotype Corsiva" panose="03010101010201010101" pitchFamily="66" charset="0"/>
              </a:rPr>
              <a:t>онструкции</a:t>
            </a:r>
            <a:r>
              <a:rPr lang="ru-RU" sz="1800" b="1" dirty="0">
                <a:latin typeface="Monotype Corsiva" panose="03010101010201010101" pitchFamily="66" charset="0"/>
              </a:rPr>
              <a:t>, понимание того, как она связана с функциями постройки</a:t>
            </a:r>
            <a:r>
              <a:rPr lang="ru-RU" sz="1800" b="1" dirty="0" smtClean="0">
                <a:latin typeface="Monotype Corsiva" panose="03010101010201010101" pitchFamily="66" charset="0"/>
              </a:rPr>
              <a:t>.</a:t>
            </a:r>
            <a:endParaRPr lang="ru-RU" sz="1800" b="1" dirty="0">
              <a:latin typeface="Monotype Corsiva" panose="03010101010201010101" pitchFamily="66" charset="0"/>
            </a:endParaRPr>
          </a:p>
          <a:p>
            <a:pPr algn="ctr"/>
            <a:r>
              <a:rPr lang="ru-RU" sz="1800" b="1" dirty="0" smtClean="0">
                <a:latin typeface="Monotype Corsiva" panose="03010101010201010101" pitchFamily="66" charset="0"/>
              </a:rPr>
              <a:t>Развитие </a:t>
            </a:r>
            <a:r>
              <a:rPr lang="ru-RU" sz="1800" b="1" dirty="0">
                <a:latin typeface="Monotype Corsiva" panose="03010101010201010101" pitchFamily="66" charset="0"/>
              </a:rPr>
              <a:t>умений анализировать постройку, её изображение, поощрять к самостоятельному возведению конструкций на основе увиденного</a:t>
            </a:r>
            <a:r>
              <a:rPr lang="ru-RU" sz="1800" b="1" dirty="0" smtClean="0">
                <a:latin typeface="Monotype Corsiva" panose="03010101010201010101" pitchFamily="66" charset="0"/>
              </a:rPr>
              <a:t>.</a:t>
            </a:r>
            <a:endParaRPr lang="ru-RU" sz="1800" b="1" dirty="0">
              <a:latin typeface="Monotype Corsiva" panose="03010101010201010101" pitchFamily="66" charset="0"/>
            </a:endParaRPr>
          </a:p>
          <a:p>
            <a:pPr algn="ctr"/>
            <a:r>
              <a:rPr lang="ru-RU" sz="1800" b="1" dirty="0" smtClean="0">
                <a:latin typeface="Monotype Corsiva" panose="03010101010201010101" pitchFamily="66" charset="0"/>
              </a:rPr>
              <a:t>Формирование </a:t>
            </a:r>
            <a:r>
              <a:rPr lang="ru-RU" sz="1800" b="1" dirty="0">
                <a:latin typeface="Monotype Corsiva" panose="03010101010201010101" pitchFamily="66" charset="0"/>
              </a:rPr>
              <a:t>умения строить по рисунку, схеме, изготавливать модели </a:t>
            </a:r>
            <a:r>
              <a:rPr lang="ru-RU" sz="1800" b="1" dirty="0" smtClean="0">
                <a:latin typeface="Monotype Corsiva" panose="03010101010201010101" pitchFamily="66" charset="0"/>
              </a:rPr>
              <a:t>транспорта.</a:t>
            </a:r>
            <a:endParaRPr lang="ru-RU" sz="1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4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919</Words>
  <Application>Microsoft Office PowerPoint</Application>
  <PresentationFormat>Экран (4:3)</PresentationFormat>
  <Paragraphs>130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Monotype Corsiva</vt:lpstr>
      <vt:lpstr>1_Тема Office</vt:lpstr>
      <vt:lpstr>Презентация PowerPoint</vt:lpstr>
      <vt:lpstr>Пространство групповой комнаты организовано в виде уголков с использованием различных способов зонирования </vt:lpstr>
      <vt:lpstr>Презентация PowerPoint</vt:lpstr>
      <vt:lpstr>Музыкальный уголок  </vt:lpstr>
      <vt:lpstr>Цели и задачи  музыкального уголка</vt:lpstr>
      <vt:lpstr>Театральный уголок </vt:lpstr>
      <vt:lpstr>Цели и задачи  театрального уголка </vt:lpstr>
      <vt:lpstr>Уголок конструирования </vt:lpstr>
      <vt:lpstr>Цель и задачи  уголка конструирования </vt:lpstr>
      <vt:lpstr>Спортивный уголок</vt:lpstr>
      <vt:lpstr>Цель и задачи спортивного уголка</vt:lpstr>
      <vt:lpstr>Игровой уголок-  сюжетно – ролевые игры </vt:lpstr>
      <vt:lpstr>Цель и задачи Игрового уголка</vt:lpstr>
      <vt:lpstr>Познавательный уголок </vt:lpstr>
      <vt:lpstr>Цель и задачи  Познавательного уголка </vt:lpstr>
      <vt:lpstr>Книжный Уголок</vt:lpstr>
      <vt:lpstr>Цели и задачи  Книжного уголка</vt:lpstr>
      <vt:lpstr>Литература: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Урубаева П.</dc:creator>
  <cp:lastModifiedBy>Вова</cp:lastModifiedBy>
  <cp:revision>77</cp:revision>
  <dcterms:created xsi:type="dcterms:W3CDTF">2014-07-06T18:18:01Z</dcterms:created>
  <dcterms:modified xsi:type="dcterms:W3CDTF">2021-02-01T18:05:30Z</dcterms:modified>
</cp:coreProperties>
</file>